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71" r:id="rId5"/>
    <p:sldId id="269" r:id="rId6"/>
    <p:sldId id="270" r:id="rId7"/>
    <p:sldId id="272" r:id="rId8"/>
    <p:sldId id="274" r:id="rId9"/>
    <p:sldId id="279" r:id="rId10"/>
    <p:sldId id="278" r:id="rId11"/>
    <p:sldId id="273" r:id="rId12"/>
    <p:sldId id="280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71E1F-D5D1-451C-8A0A-BC4CD21DC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3B9430-6296-41CB-9F95-2445493A3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0EA279-728C-4B63-AEC1-152D8C2C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539BDF-7EA4-4734-A450-294796C9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EE23DB-4F30-4FCF-9578-8AE9655B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02FF5-B027-4DE5-A535-47274454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4EA8F5-D42E-478B-A97C-0844798E3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872871-08B9-4460-B420-7D489133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705AC-0BD4-4828-B4FD-B869A670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E187A-E48D-446A-B4EB-E7E8FFD3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2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633F5C-C33D-4716-B5D6-26FAAD779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77F401-5599-43D2-9F07-E61045170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D38BB4-52CE-475C-962D-0EBD5E45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9756AE-DF4E-4906-9F83-ED645879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25E44-6946-49B8-87F4-4E2269EC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3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DCEA3-428D-45C4-A4F2-A2C62889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5E6855-0580-4F7B-9377-36F509BFA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C2DAF8-DDD0-47C8-9B22-0B59E390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1151F-D85E-4F32-B6BD-BACD2145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A84B6-6D24-4042-955F-404791CC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969BB-045C-4E2D-B2B3-B31FF290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D7E453-5A86-4AA3-8081-3EB91A91D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CD4CD-66B6-46B5-8023-636786C2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004DCD-EC80-4583-9018-91726F67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AAFCC-035B-4134-8972-33DA37AC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4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40976-DED8-4DFC-AB07-571DDA21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0D1C2F-72E0-4492-B49B-B57ECECE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80A109-E76E-4100-A8AE-62B2C111A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BE00F6-C375-4103-A576-A0E743DB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C92BE1-86AD-4B5B-9E6E-3916C3E9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380C9D-BBB0-4937-B867-4BDD1D7E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504AD-3947-44FD-91F0-9109D6B0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A226FD-A231-46B1-A1B5-66558BF02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9CB295-3E70-4C42-A86B-53EDE36B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A32698-004D-428E-BE5B-1FC8D4846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E8F794-7510-4C1F-B791-4E021B9CE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8CC569-F355-4DB3-8D03-CE95A78E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DA95E4-F7C3-4CE9-93A9-8EEA2863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CB6F8D-26F6-49BC-A6C6-4D9B75CD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2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64BCD-8C80-4373-9C18-F1CBD9CD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D146B2-7BF4-4814-935F-8AF10470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73638C-D169-4B4A-B8B1-5AD583A7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AE5B53-419C-4566-AD88-DCE0E52E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2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A0D43C-8FD2-4107-8F7D-58DE8C0E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46AA02-F352-462D-916D-5DC320D0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36E4C3-91FA-48E9-BF2C-04A7DF10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8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902F8-9290-415A-9B0D-F1088782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1D2E7B-4A8A-4A85-8295-78258680A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45AA53-29B7-4610-A5E3-A1290D20A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192E4D-5425-4D2F-9DFF-750AC984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B496CB-BC85-43E4-8027-44E5BB13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82D02D-F11F-4408-83CF-046FE1A7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7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03B34-76E1-4EA6-B7C6-E661E76D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E64C48-496B-4A6A-9C62-7E5E186AC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BAA1E6-D6AD-487B-B749-8669A778C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7D8E9A-0E12-4C3F-B179-5D6519B4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00F6A2-FA97-44C8-BFAE-8D97B713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7F743C-4159-4CA4-B9A1-20705430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2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76000">
              <a:srgbClr val="DFDEDE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75F6B9-A28B-4446-BE83-BAD6E3E9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4A7D4-4454-40CF-BF7C-36759A2D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D25354-9427-4E59-B204-62E93E064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F1CC-DF58-4F34-8E09-2AC14E9AD08D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D380BC-789F-4B0A-8183-EC9C9459C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35EBB4-F7F9-43AD-8B6E-C0AA2824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AD18-DDCE-4591-BCC6-6C866871F97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ccueil - Lycée français du Caire">
            <a:extLst>
              <a:ext uri="{FF2B5EF4-FFF2-40B4-BE49-F238E27FC236}">
                <a16:creationId xmlns:a16="http://schemas.microsoft.com/office/drawing/2014/main" id="{F6F4E244-B15B-2A80-0162-0C962B31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2" y="186729"/>
            <a:ext cx="2517284" cy="6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D4228F-826A-1542-3E96-1942E35534EE}"/>
              </a:ext>
            </a:extLst>
          </p:cNvPr>
          <p:cNvSpPr/>
          <p:nvPr/>
        </p:nvSpPr>
        <p:spPr>
          <a:xfrm>
            <a:off x="2192206" y="1634940"/>
            <a:ext cx="818044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Bienvenue à la spécialité NSI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(Numérique et Sciences Informatiques) </a:t>
            </a:r>
          </a:p>
        </p:txBody>
      </p:sp>
      <p:pic>
        <p:nvPicPr>
          <p:cNvPr id="1026" name="Picture 2" descr="Python (programming language) - Wikipedia">
            <a:extLst>
              <a:ext uri="{FF2B5EF4-FFF2-40B4-BE49-F238E27FC236}">
                <a16:creationId xmlns:a16="http://schemas.microsoft.com/office/drawing/2014/main" id="{5C360E3D-87EE-1CDF-B347-4D891C48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90" y="4095922"/>
            <a:ext cx="1850580" cy="20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va · GitHub Topics · GitHub">
            <a:extLst>
              <a:ext uri="{FF2B5EF4-FFF2-40B4-BE49-F238E27FC236}">
                <a16:creationId xmlns:a16="http://schemas.microsoft.com/office/drawing/2014/main" id="{F92F9FCE-9EE1-F1CA-3F76-10B33163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55" y="3972373"/>
            <a:ext cx="2028549" cy="202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pertext Markup Language – Wikipedie">
            <a:extLst>
              <a:ext uri="{FF2B5EF4-FFF2-40B4-BE49-F238E27FC236}">
                <a16:creationId xmlns:a16="http://schemas.microsoft.com/office/drawing/2014/main" id="{FFC15B38-0798-75D7-0606-201D2790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600" y="40959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6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7480A-3D62-15AA-1908-FFAF5DCBF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F811BFA-E0C5-477D-854E-E45B389C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7AE0AB-BB4D-9744-B7DB-E96171034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858732D-1441-DA4F-A9BE-4D0ABD7A9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85B5228-B75F-17C1-BF12-3C30DCB27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76924371-E061-CC8B-A2F7-C25DC48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97B5AD75-7727-A5C8-9F94-64ECFFAE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1E75336-F6F6-E52C-3CEB-40C9AEDAE172}"/>
              </a:ext>
            </a:extLst>
          </p:cNvPr>
          <p:cNvSpPr txBox="1"/>
          <p:nvPr/>
        </p:nvSpPr>
        <p:spPr>
          <a:xfrm>
            <a:off x="3023994" y="1792771"/>
            <a:ext cx="6098958" cy="371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600" dirty="0">
              <a:solidFill>
                <a:srgbClr val="000000"/>
              </a:solidFill>
              <a:latin typeface="-apple-system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  <a:latin typeface="-apple-system"/>
              </a:rPr>
              <a:t>Développeur de logiciels: Salaire de 3500 Euros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  <a:latin typeface="-apple-system"/>
              </a:rPr>
              <a:t>Ingénieur en informatique: Salaire de 5000 Euros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  <a:latin typeface="-apple-system"/>
              </a:rPr>
              <a:t>Data </a:t>
            </a:r>
            <a:r>
              <a:rPr lang="fr-FR" sz="1600" b="0" i="0" dirty="0" err="1">
                <a:solidFill>
                  <a:srgbClr val="000000"/>
                </a:solidFill>
                <a:effectLst/>
                <a:latin typeface="-apple-system"/>
              </a:rPr>
              <a:t>scientist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-apple-system"/>
              </a:rPr>
              <a:t> (scientifique des données): Salaire de 5400 Euros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  <a:latin typeface="-apple-system"/>
              </a:rPr>
              <a:t>Analyste de sécurité informatique: Salaire de 4800 Euros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  <a:latin typeface="-apple-system"/>
              </a:rPr>
              <a:t>Consultant en informatique: Salaire de 5000 Euros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00"/>
              </a:solidFill>
              <a:latin typeface="-apple-system"/>
            </a:endParaRPr>
          </a:p>
          <a:p>
            <a:pPr algn="l">
              <a:lnSpc>
                <a:spcPct val="200000"/>
              </a:lnSpc>
            </a:pPr>
            <a:r>
              <a:rPr lang="fr-FR" sz="1600" b="0" i="1" dirty="0">
                <a:solidFill>
                  <a:srgbClr val="000000"/>
                </a:solidFill>
                <a:effectLst/>
                <a:latin typeface="-apple-system"/>
              </a:rPr>
              <a:t>** Les salaires cités sont les salaires moyens en France.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6EB0D7-36E0-EFD8-38F5-6523D6B8FEB3}"/>
              </a:ext>
            </a:extLst>
          </p:cNvPr>
          <p:cNvSpPr txBox="1"/>
          <p:nvPr/>
        </p:nvSpPr>
        <p:spPr>
          <a:xfrm>
            <a:off x="3023994" y="878009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u="sng" dirty="0">
                <a:solidFill>
                  <a:srgbClr val="000000"/>
                </a:solidFill>
                <a:latin typeface="-apple-system"/>
              </a:rPr>
              <a:t>Quelles sont les opportunités professionnelles offertes aux étudiants ayant suivi la spécialité NSI ?</a:t>
            </a:r>
          </a:p>
        </p:txBody>
      </p:sp>
    </p:spTree>
    <p:extLst>
      <p:ext uri="{BB962C8B-B14F-4D97-AF65-F5344CB8AC3E}">
        <p14:creationId xmlns:p14="http://schemas.microsoft.com/office/powerpoint/2010/main" val="378562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9B3355-1D78-56A8-662B-91892E70F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F79B64E-5C6A-D1AA-D9B5-110E6D095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E76C20-DF55-CD47-CE61-F38F6E947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70BC6D-C2CC-55AD-67A1-0D8734F4F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155C215-C677-CD3A-28BA-807B2016F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521CED26-1E30-8EFC-260B-EB258C16F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2AFC1F24-356F-AF8E-868B-4E53DC2D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364C1-EF92-C1A9-2AC6-5CA57A5EF5D2}"/>
              </a:ext>
            </a:extLst>
          </p:cNvPr>
          <p:cNvSpPr/>
          <p:nvPr/>
        </p:nvSpPr>
        <p:spPr>
          <a:xfrm>
            <a:off x="2637465" y="2505670"/>
            <a:ext cx="7056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Témoignages des élèves </a:t>
            </a:r>
          </a:p>
        </p:txBody>
      </p:sp>
    </p:spTree>
    <p:extLst>
      <p:ext uri="{BB962C8B-B14F-4D97-AF65-F5344CB8AC3E}">
        <p14:creationId xmlns:p14="http://schemas.microsoft.com/office/powerpoint/2010/main" val="135969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39B0C7-E869-11E8-AC97-049333C6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00BFA1-1722-FBEE-7CB6-0C7509C25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F985C7-942E-DA27-9CC4-E70EF4988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833CAC-2240-9065-08E5-5EC3E1499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D7B0E3D-A9BC-3038-3FDD-E9402C65B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BB87D0CA-9A34-1254-E350-A7290466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574B3BA9-3C07-56B6-3EF1-32B20409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4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ADDFA-B2CF-32CF-0607-401B6D82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93B7CE8-450E-E1EF-FA5C-A234A8BB1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E84A99-A11C-F7F9-CD77-D4D92A105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679A2A-409B-3B12-2497-BE1A5F1D5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4F31C300-BF1A-7F56-9195-CC18567B9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08819D2-86F6-FDDA-8F89-576BAD2C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33BA0752-7B98-BB77-D8C7-EDB9ABFA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0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0AC169-764C-8021-DA8B-582E0B5F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E3EF33-7E88-61E3-3DB4-B0ACE1696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EC5223-A0F1-9470-0559-1A47629D8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70B9FD0-2150-DBC9-1558-760FFC11A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88D2F07B-FB0F-77D9-AF64-3E4B840AB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5B10EBCB-7D96-26AC-1703-494704C50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785BDA9F-48D6-6346-492F-A9CE72B8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1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4EA10-ACBB-0B22-E653-8AB5E8DB1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0E1673C-4682-5152-8615-EF33B6AB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787AEF-8E6F-6A3E-8048-A71EA575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9B4B6B7-06E2-907B-5875-25EB51F6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5989C57-9E77-5CC8-11E5-1C77F2C0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6787D57-B4CF-8D6B-0541-B08472F18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7EA967AE-D938-E9D8-DF4E-858DEF1C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2AF439-50BC-E896-AFAC-22E40BAB26F4}"/>
              </a:ext>
            </a:extLst>
          </p:cNvPr>
          <p:cNvSpPr/>
          <p:nvPr/>
        </p:nvSpPr>
        <p:spPr>
          <a:xfrm>
            <a:off x="5106242" y="2967335"/>
            <a:ext cx="19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321519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Google Shape;359;p32">
            <a:extLst>
              <a:ext uri="{FF2B5EF4-FFF2-40B4-BE49-F238E27FC236}">
                <a16:creationId xmlns:a16="http://schemas.microsoft.com/office/drawing/2014/main" id="{A4D992AB-2013-27A1-8E38-25771298504C}"/>
              </a:ext>
            </a:extLst>
          </p:cNvPr>
          <p:cNvSpPr txBox="1">
            <a:spLocks/>
          </p:cNvSpPr>
          <p:nvPr/>
        </p:nvSpPr>
        <p:spPr>
          <a:xfrm>
            <a:off x="687962" y="546644"/>
            <a:ext cx="10515600" cy="130644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samiq Sans"/>
              <a:buNone/>
              <a:defRPr sz="24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marR="0" lvl="0" indent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62932"/>
              </a:buClr>
              <a:buSzPts val="2400"/>
              <a:tabLst/>
              <a:defRPr/>
            </a:pPr>
            <a:r>
              <a:rPr kumimoji="0" lang="en-US" sz="4000" b="1" i="1" u="sng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Balsamiq Sans"/>
              </a:rPr>
              <a:t>Qu'est-ce</a:t>
            </a:r>
            <a:r>
              <a:rPr kumimoji="0" lang="en-US" sz="4000" b="1" i="1" u="sng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Balsamiq Sans"/>
              </a:rPr>
              <a:t> que la NSI ?</a:t>
            </a:r>
            <a:endParaRPr kumimoji="0" lang="en-US" sz="4000" b="1" i="1" u="sng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Balsamiq Sans"/>
            </a:endParaRPr>
          </a:p>
        </p:txBody>
      </p:sp>
      <p:sp>
        <p:nvSpPr>
          <p:cNvPr id="12" name="Google Shape;360;p32">
            <a:extLst>
              <a:ext uri="{FF2B5EF4-FFF2-40B4-BE49-F238E27FC236}">
                <a16:creationId xmlns:a16="http://schemas.microsoft.com/office/drawing/2014/main" id="{B1EFC7DC-5845-47B3-EF2B-FB86909DAD74}"/>
              </a:ext>
            </a:extLst>
          </p:cNvPr>
          <p:cNvSpPr txBox="1">
            <a:spLocks/>
          </p:cNvSpPr>
          <p:nvPr/>
        </p:nvSpPr>
        <p:spPr>
          <a:xfrm>
            <a:off x="419100" y="1853087"/>
            <a:ext cx="4765389" cy="430346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Medium"/>
              <a:buNone/>
              <a:defRPr sz="11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icksand Medium"/>
              <a:buNone/>
              <a:defRPr sz="11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icksand Medium"/>
              <a:buNone/>
              <a:defRPr sz="11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icksand Medium"/>
              <a:buNone/>
              <a:defRPr sz="11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icksand Medium"/>
              <a:buNone/>
              <a:defRPr sz="11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icksand Medium"/>
              <a:buNone/>
              <a:defRPr sz="11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icksand Medium"/>
              <a:buNone/>
              <a:defRPr sz="11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icksand Medium"/>
              <a:buNone/>
              <a:defRPr sz="11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icksand Medium"/>
              <a:buNone/>
              <a:defRPr sz="11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342900" marR="0" lvl="0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2932"/>
              </a:buClr>
              <a:buSzPts val="11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6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Elle aborde des sujets tels que la programmation, l'algorithmique, les bases de données, les structures de données, etc.</a:t>
            </a:r>
          </a:p>
          <a:p>
            <a:pPr marL="342900" marR="0" lvl="0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2932"/>
              </a:buClr>
              <a:buSzPts val="1100"/>
              <a:buFont typeface="Wingdings" panose="05000000000000000000" pitchFamily="2" charset="2"/>
              <a:buChar char="q"/>
              <a:tabLst/>
              <a:defRPr/>
            </a:pPr>
            <a:endParaRPr lang="fr-FR"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Clr>
                <a:srgbClr val="062932"/>
              </a:buClr>
              <a:buFont typeface="Wingdings" panose="05000000000000000000" pitchFamily="2" charset="2"/>
              <a:buChar char="q"/>
            </a:pPr>
            <a:r>
              <a:rPr kumimoji="0" lang="fr-FR" sz="16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Elle développe </a:t>
            </a:r>
            <a:r>
              <a:rPr kumimoji="0" lang="fr-FR" sz="1600" b="1" i="1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les compétences essentielles </a:t>
            </a:r>
            <a:r>
              <a:rPr kumimoji="0" lang="fr-FR" sz="16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pour comprendre et agir dans un monde numérique en constante évolution.</a:t>
            </a: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Clr>
                <a:srgbClr val="062932"/>
              </a:buClr>
              <a:buFont typeface="Wingdings" panose="05000000000000000000" pitchFamily="2" charset="2"/>
              <a:buChar char="q"/>
            </a:pPr>
            <a:endParaRPr kumimoji="0" lang="fr-FR" sz="16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Open Sans Medium"/>
            </a:endParaRP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Clr>
                <a:srgbClr val="062932"/>
              </a:buClr>
              <a:buFont typeface="Wingdings" panose="05000000000000000000" pitchFamily="2" charset="2"/>
              <a:buChar char="q"/>
            </a:pPr>
            <a:r>
              <a:rPr kumimoji="0" lang="fr-FR" sz="16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Elle favorise le développement de </a:t>
            </a:r>
            <a:r>
              <a:rPr kumimoji="0" lang="fr-FR" sz="1600" b="1" i="1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compétences analytiques</a:t>
            </a:r>
            <a:r>
              <a:rPr kumimoji="0" lang="fr-FR" sz="16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, de </a:t>
            </a:r>
            <a:r>
              <a:rPr kumimoji="0" lang="fr-FR" sz="1600" b="1" i="1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résolution de problèmes</a:t>
            </a:r>
            <a:r>
              <a:rPr kumimoji="0" lang="fr-FR" sz="16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 et </a:t>
            </a:r>
            <a:r>
              <a:rPr kumimoji="0" lang="fr-FR" sz="1600" b="1" i="1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de créativité.</a:t>
            </a: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Clr>
                <a:srgbClr val="062932"/>
              </a:buClr>
              <a:buFont typeface="Wingdings" panose="05000000000000000000" pitchFamily="2" charset="2"/>
              <a:buChar char="q"/>
            </a:pPr>
            <a:endParaRPr kumimoji="0" lang="fr-FR" sz="16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Open Sans Medium"/>
            </a:endParaRP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Clr>
                <a:srgbClr val="062932"/>
              </a:buClr>
              <a:buFont typeface="Wingdings" panose="05000000000000000000" pitchFamily="2" charset="2"/>
              <a:buChar char="q"/>
            </a:pPr>
            <a:r>
              <a:rPr kumimoji="0" lang="fr-FR" sz="16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Open Sans Medium"/>
              </a:rPr>
              <a:t>Elle ouvre des perspectives d'emploi dans des secteurs en croissance comme l'intelligence artificielle et la cybersécurité.</a:t>
            </a:r>
          </a:p>
          <a:p>
            <a:pPr marL="0" indent="-228600" algn="just">
              <a:lnSpc>
                <a:spcPct val="90000"/>
              </a:lnSpc>
              <a:spcAft>
                <a:spcPts val="600"/>
              </a:spcAft>
              <a:buClr>
                <a:srgbClr val="062932"/>
              </a:buClr>
              <a:buFont typeface="Arial" panose="020B0604020202020204" pitchFamily="34" charset="0"/>
              <a:buChar char="•"/>
            </a:pPr>
            <a:endParaRPr kumimoji="0" lang="fr-FR" sz="16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Open Sans Medium"/>
            </a:endParaRPr>
          </a:p>
          <a:p>
            <a:pPr marL="0" marR="0" lvl="0" indent="-22860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2932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Open Sans Medium"/>
            </a:endParaRPr>
          </a:p>
          <a:p>
            <a:pPr marL="0" marR="0" lvl="0" indent="-22860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2932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lang="fr-FR"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-22860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2932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Open Sans Medium"/>
            </a:endParaRPr>
          </a:p>
          <a:p>
            <a:pPr marL="0" marR="0" lvl="0" indent="-22860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2932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Open Sans Medium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24FC80D7-43CA-BF1D-F7E4-13011084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is Python Gaining Popularity Over The Programming World? - DICS Blog">
            <a:extLst>
              <a:ext uri="{FF2B5EF4-FFF2-40B4-BE49-F238E27FC236}">
                <a16:creationId xmlns:a16="http://schemas.microsoft.com/office/drawing/2014/main" id="{DE2AE599-C557-D9DA-928D-6A5BC031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89761"/>
            <a:ext cx="5191124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va-web-app · GitHub Topics · GitHub">
            <a:extLst>
              <a:ext uri="{FF2B5EF4-FFF2-40B4-BE49-F238E27FC236}">
                <a16:creationId xmlns:a16="http://schemas.microsoft.com/office/drawing/2014/main" id="{8CC9D2DB-A33D-1062-5686-84CAE7EA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4" y="3341536"/>
            <a:ext cx="6181725" cy="32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5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ABDE5-A979-C633-1092-65F66DF3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2940987-13D5-192D-6CB9-7A2ADB6DE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6CDF89-4E1A-0DF5-0EF5-2CC8B6250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CF6AC7C-5B64-EBF8-7555-A639B28FA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9C15EF6-4803-03B8-7782-426ADAC3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6D91AFA2-E2A8-51E3-7D12-E10D28DB6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7D12A209-E70A-D663-10D9-FB3B66D8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949A99-EA89-6CC9-4630-7DBCF86D05CF}"/>
              </a:ext>
            </a:extLst>
          </p:cNvPr>
          <p:cNvSpPr txBox="1"/>
          <p:nvPr/>
        </p:nvSpPr>
        <p:spPr>
          <a:xfrm>
            <a:off x="4431409" y="657619"/>
            <a:ext cx="409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Quelles sont les thématiques couvertes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6793B6-407C-A477-0E8E-31AE4588B3FB}"/>
              </a:ext>
            </a:extLst>
          </p:cNvPr>
          <p:cNvSpPr txBox="1"/>
          <p:nvPr/>
        </p:nvSpPr>
        <p:spPr>
          <a:xfrm>
            <a:off x="1214325" y="1380586"/>
            <a:ext cx="931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La NSI traite 6 thématiques: Ces thématiques couvrent les compétences nécessaires à devenir un programmer </a:t>
            </a:r>
            <a:r>
              <a:rPr lang="fr-FR" sz="1600" b="1" i="1" dirty="0"/>
              <a:t>prêt au monde professionnel.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8478CE-80D5-706A-7765-1E2EB996F241}"/>
              </a:ext>
            </a:extLst>
          </p:cNvPr>
          <p:cNvSpPr txBox="1"/>
          <p:nvPr/>
        </p:nvSpPr>
        <p:spPr>
          <a:xfrm>
            <a:off x="3502362" y="2080482"/>
            <a:ext cx="6127474" cy="227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Histoire de l’informatique.</a:t>
            </a:r>
            <a:endParaRPr lang="fr-FR" sz="16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Représentation des données : types et valeurs de base.</a:t>
            </a:r>
            <a:endParaRPr lang="fr-FR" sz="1600" b="1" kern="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Représentation des données : types construits.</a:t>
            </a:r>
            <a:endParaRPr lang="fr-FR" sz="16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Traitement de données en tables.</a:t>
            </a:r>
            <a:endParaRPr lang="fr-FR" sz="16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entre l’homme et la machine sur le Web.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Architectures </a:t>
            </a:r>
            <a:r>
              <a:rPr lang="fr-FR" sz="1600" b="1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matérielles et systèmes d’exploitation (Robot).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29CD7F-CECE-25BB-2CDA-9ECC67E95C77}"/>
              </a:ext>
            </a:extLst>
          </p:cNvPr>
          <p:cNvSpPr txBox="1"/>
          <p:nvPr/>
        </p:nvSpPr>
        <p:spPr>
          <a:xfrm>
            <a:off x="1214325" y="4807907"/>
            <a:ext cx="76132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Est-ce que la NSI est difficile?</a:t>
            </a:r>
          </a:p>
          <a:p>
            <a:endParaRPr lang="fr-FR" b="1" u="sng" dirty="0"/>
          </a:p>
          <a:p>
            <a:r>
              <a:rPr lang="fr-FR" sz="1600" dirty="0"/>
              <a:t>Considérez le langage de programming comme tout autre langage (français ou anglais). C’est avec la pratique que l’on comprend et qu’on s’améliore.</a:t>
            </a:r>
          </a:p>
        </p:txBody>
      </p:sp>
    </p:spTree>
    <p:extLst>
      <p:ext uri="{BB962C8B-B14F-4D97-AF65-F5344CB8AC3E}">
        <p14:creationId xmlns:p14="http://schemas.microsoft.com/office/powerpoint/2010/main" val="361253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98765D-3E1C-D5D6-95C0-6120EEDF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97C470-847B-EDB4-B60D-FC921C9C1919}"/>
              </a:ext>
            </a:extLst>
          </p:cNvPr>
          <p:cNvSpPr txBox="1"/>
          <p:nvPr/>
        </p:nvSpPr>
        <p:spPr>
          <a:xfrm>
            <a:off x="762000" y="1138265"/>
            <a:ext cx="5791199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Pourquoi la NSI s’adresse autant aux filles que les garçons ?</a:t>
            </a:r>
          </a:p>
        </p:txBody>
      </p:sp>
      <p:cxnSp>
        <p:nvCxnSpPr>
          <p:cNvPr id="61" name="Straight Connector 53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C4B866A7-DF71-658C-6264-D57E28EA8287}"/>
              </a:ext>
            </a:extLst>
          </p:cNvPr>
          <p:cNvSpPr txBox="1"/>
          <p:nvPr/>
        </p:nvSpPr>
        <p:spPr>
          <a:xfrm>
            <a:off x="762000" y="2551176"/>
            <a:ext cx="5791199" cy="360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idden Figures - Wikipedia">
            <a:extLst>
              <a:ext uri="{FF2B5EF4-FFF2-40B4-BE49-F238E27FC236}">
                <a16:creationId xmlns:a16="http://schemas.microsoft.com/office/drawing/2014/main" id="{D7D10A76-0C71-2C9E-9CBB-7FA7E771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191" y="868582"/>
            <a:ext cx="3452192" cy="51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27493744-2385-A7A5-76AA-055652F8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D53F45E-64B8-512F-3540-8CD247F887F8}"/>
              </a:ext>
            </a:extLst>
          </p:cNvPr>
          <p:cNvSpPr txBox="1"/>
          <p:nvPr/>
        </p:nvSpPr>
        <p:spPr>
          <a:xfrm>
            <a:off x="146603" y="2260169"/>
            <a:ext cx="7645675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Première thèse en informatique (1965) soutenue par une femme, Marthe Keller.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Film "Les figures de l'ombre" souligne le rôle crucial des femmes dans le programme spatial américain.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Jusqu'au milieu des années 1980, les filles étaient majoritaires en informatique.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Importance de rétablir l'équilibre et encourager les filles à s'intéresser à l'informatique.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La transformation numérique aura un impact majeur sur notre société dans les décennies à venir.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Encourager les filles à s'impliquer dans la spécialité NSI pour participer à cette transformation.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i="1" u="sng" dirty="0"/>
              <a:t>Promouvoir l'égalité des genres dans le domaine de l'informatique.</a:t>
            </a:r>
          </a:p>
        </p:txBody>
      </p:sp>
    </p:spTree>
    <p:extLst>
      <p:ext uri="{BB962C8B-B14F-4D97-AF65-F5344CB8AC3E}">
        <p14:creationId xmlns:p14="http://schemas.microsoft.com/office/powerpoint/2010/main" val="201445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F31FF-9A25-720E-6DB1-A44FBB116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4337F20-25A4-1E5E-C80A-CCE0F9113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85FA6C-C888-E27A-A16B-3C970F55B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5FEBA20-B680-2BB5-6E61-766C907FB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772AED43-F704-3240-A556-F359878E0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E0410351-DD0F-0A8B-F9CC-C719253A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F5C65A9D-D3A2-C2B8-10FE-34E24DF7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AEC7C3-903B-085C-CA3F-2D65673C0FB4}"/>
              </a:ext>
            </a:extLst>
          </p:cNvPr>
          <p:cNvSpPr txBox="1"/>
          <p:nvPr/>
        </p:nvSpPr>
        <p:spPr>
          <a:xfrm>
            <a:off x="4126614" y="837690"/>
            <a:ext cx="393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Comment se déroule une classe de NSI: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CB9A74-A894-3672-1520-7AADA6E07AD8}"/>
              </a:ext>
            </a:extLst>
          </p:cNvPr>
          <p:cNvSpPr txBox="1"/>
          <p:nvPr/>
        </p:nvSpPr>
        <p:spPr>
          <a:xfrm>
            <a:off x="2125416" y="1378816"/>
            <a:ext cx="7552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En première: NSI a une totalité 4 heures par semaine. 2 heures sur 2 jours de la semaine.</a:t>
            </a:r>
          </a:p>
          <a:p>
            <a:pPr algn="ctr"/>
            <a:r>
              <a:rPr lang="fr-FR" sz="1600" i="1"/>
              <a:t>En terminal: </a:t>
            </a:r>
            <a:r>
              <a:rPr lang="fr-FR" sz="1600" i="1" dirty="0"/>
              <a:t>NSI a une totalité 6 heures par semaine. 2 heures sur 3 jours de la semaine. </a:t>
            </a:r>
          </a:p>
          <a:p>
            <a:pPr algn="ctr"/>
            <a:r>
              <a:rPr lang="fr-FR" sz="1600" i="1" dirty="0"/>
              <a:t> </a:t>
            </a:r>
          </a:p>
          <a:p>
            <a:pPr algn="ctr"/>
            <a:r>
              <a:rPr lang="fr-FR" sz="1600" i="1" dirty="0"/>
              <a:t>La classe est divisée en trois parties: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A25F65-9EA8-5B1B-132D-8DDD97BB342D}"/>
              </a:ext>
            </a:extLst>
          </p:cNvPr>
          <p:cNvSpPr txBox="1"/>
          <p:nvPr/>
        </p:nvSpPr>
        <p:spPr>
          <a:xfrm>
            <a:off x="568894" y="2937032"/>
            <a:ext cx="24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1- Le cours (Explication)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BFF5C8-F737-172E-9CF8-49A846E42993}"/>
              </a:ext>
            </a:extLst>
          </p:cNvPr>
          <p:cNvSpPr txBox="1"/>
          <p:nvPr/>
        </p:nvSpPr>
        <p:spPr>
          <a:xfrm>
            <a:off x="101754" y="3726635"/>
            <a:ext cx="6100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Couvrir en détail l’explication théorique des thématiques traitées.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Démonstration des codes de l’exécution du programme ou site web.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Répondre aux questions des élèves. </a:t>
            </a:r>
          </a:p>
        </p:txBody>
      </p:sp>
      <p:pic>
        <p:nvPicPr>
          <p:cNvPr id="2050" name="Picture 2" descr="Man in black crew neck t-shirt using black laptop computer photo – Free  Teacher Image on Unsplash">
            <a:extLst>
              <a:ext uri="{FF2B5EF4-FFF2-40B4-BE49-F238E27FC236}">
                <a16:creationId xmlns:a16="http://schemas.microsoft.com/office/drawing/2014/main" id="{B805D2A4-5AE1-2F40-7160-902A7291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74" y="2739609"/>
            <a:ext cx="5223012" cy="34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0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022E5-0748-E28C-C95D-78D84435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F5F146F-F9C2-8957-1218-477EE876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B4F736-4709-8ADE-C243-86A440E31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3B1F64A-0C34-3AE1-AB92-D64FA4529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443DB16E-2815-D179-24D3-84A28E3E3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B55BAC31-3B63-65EF-C0EE-4E3839630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6760E01B-DA2B-5DF4-2754-0D5868E9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916AAB-D345-9ED8-E008-258CBE8C2A53}"/>
              </a:ext>
            </a:extLst>
          </p:cNvPr>
          <p:cNvSpPr txBox="1"/>
          <p:nvPr/>
        </p:nvSpPr>
        <p:spPr>
          <a:xfrm>
            <a:off x="757980" y="2003582"/>
            <a:ext cx="363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2- Activité individuelle et en groupe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89895D-B90D-3F63-EA56-E7BD4391DDBE}"/>
              </a:ext>
            </a:extLst>
          </p:cNvPr>
          <p:cNvSpPr txBox="1"/>
          <p:nvPr/>
        </p:nvSpPr>
        <p:spPr>
          <a:xfrm>
            <a:off x="4126614" y="837690"/>
            <a:ext cx="393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Comment se déroule une classe de NSI: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6A1ED6-0DFB-9BD5-E6C5-CE97BA836CB6}"/>
              </a:ext>
            </a:extLst>
          </p:cNvPr>
          <p:cNvSpPr txBox="1"/>
          <p:nvPr/>
        </p:nvSpPr>
        <p:spPr>
          <a:xfrm>
            <a:off x="303234" y="2983369"/>
            <a:ext cx="5636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élèves appliquent leurs nouvelles connaissances en codant sur un environnement de langage de programmation.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Ceci leur permet de développer leur niveau de créativité et de résolution de problème.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Améliorer leurs compétences de </a:t>
            </a:r>
            <a:r>
              <a:rPr lang="fr-FR" sz="1600" dirty="0" err="1"/>
              <a:t>coding</a:t>
            </a:r>
            <a:r>
              <a:rPr lang="fr-FR" sz="1600" dirty="0"/>
              <a:t>.</a:t>
            </a:r>
          </a:p>
        </p:txBody>
      </p:sp>
      <p:pic>
        <p:nvPicPr>
          <p:cNvPr id="4098" name="Picture 2" descr="Lycée : pourquoi choisir la spécialité &quot;numérique et sciences  informatiques&quot; ? - L'Etudiant">
            <a:extLst>
              <a:ext uri="{FF2B5EF4-FFF2-40B4-BE49-F238E27FC236}">
                <a16:creationId xmlns:a16="http://schemas.microsoft.com/office/drawing/2014/main" id="{C41D6B79-5386-D333-9483-8F248FBA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06" y="2003582"/>
            <a:ext cx="5776388" cy="33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5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CAB32-9725-041B-6C90-3484CEA96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FB78EA7-AA9F-9537-9B8B-F63ED3051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DBF847-084E-3BD4-C3C6-21EDC252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61C8F7E-B51F-8181-A869-2801739A4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251905B1-11A4-9091-9A98-20489927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8793EABE-24AA-0B8B-9B03-CA2B29C2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2B758D91-37F7-2DCA-5886-69C480D3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EE2F4D2-7804-FE8F-5C4E-D3341A402120}"/>
              </a:ext>
            </a:extLst>
          </p:cNvPr>
          <p:cNvSpPr txBox="1"/>
          <p:nvPr/>
        </p:nvSpPr>
        <p:spPr>
          <a:xfrm>
            <a:off x="652602" y="154556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3- Projet et exposé.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34101F-93A0-93F1-79F6-C839EE92AF8C}"/>
              </a:ext>
            </a:extLst>
          </p:cNvPr>
          <p:cNvSpPr txBox="1"/>
          <p:nvPr/>
        </p:nvSpPr>
        <p:spPr>
          <a:xfrm>
            <a:off x="4126614" y="657619"/>
            <a:ext cx="393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Comment se déroule une classe de NSI: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E1EAF5-5A01-6B6D-0D2E-7052703FFECB}"/>
              </a:ext>
            </a:extLst>
          </p:cNvPr>
          <p:cNvSpPr txBox="1"/>
          <p:nvPr/>
        </p:nvSpPr>
        <p:spPr>
          <a:xfrm>
            <a:off x="356040" y="1989577"/>
            <a:ext cx="5164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On propose aux élèves des projets ou ils créent leur propre programme (et même leur propre jeux).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élèves présentent leur programme en expliquant la procédure du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i="1" dirty="0"/>
              <a:t>Projet obligatoire</a:t>
            </a:r>
            <a:r>
              <a:rPr lang="fr-FR" sz="1600" dirty="0"/>
              <a:t>: fabrication d’un robot (ex. voiture télécommandée) en liant leur code au circuit électrique Arduino.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C065F5-16BD-6969-A050-64D15D136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03"/>
          <a:stretch/>
        </p:blipFill>
        <p:spPr>
          <a:xfrm>
            <a:off x="6671845" y="1686582"/>
            <a:ext cx="5369595" cy="27907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04D3EA-CE2E-DFF8-BC8F-B6F7FEE95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669" y="4193648"/>
            <a:ext cx="4313620" cy="24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4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2AD65-E620-2BDE-2935-7302EF36C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5FFDA58-C1D8-6C4B-E78A-554D081C8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ED0213-DAF4-292D-FDC5-7AEDC8756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74C3925-6753-62B0-E169-BE8FC5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450BDE4-52CC-0485-E8C7-B7081838A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20FC65FA-DB96-8C6D-550A-ECBD8D66C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FCE3DDB8-F774-257E-36FE-FC732E225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9F3FAB8-C552-D878-A4A8-B46D5BB5F23F}"/>
              </a:ext>
            </a:extLst>
          </p:cNvPr>
          <p:cNvSpPr txBox="1"/>
          <p:nvPr/>
        </p:nvSpPr>
        <p:spPr>
          <a:xfrm>
            <a:off x="3705377" y="912940"/>
            <a:ext cx="486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Quelles sont les universités intéressées par la NSI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1F963C-496B-0BD5-14A9-D9505824043E}"/>
              </a:ext>
            </a:extLst>
          </p:cNvPr>
          <p:cNvSpPr txBox="1"/>
          <p:nvPr/>
        </p:nvSpPr>
        <p:spPr>
          <a:xfrm>
            <a:off x="139433" y="1990412"/>
            <a:ext cx="595656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En France:</a:t>
            </a:r>
          </a:p>
          <a:p>
            <a:endParaRPr lang="fr-FR" dirty="0"/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Université Pierre et Marie Curie (UPMC)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Université Paris-Sud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Université de Paul Sabatier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Université de Lille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Université de Grenoble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Université de Bordeaux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b="0" i="0" dirty="0">
                <a:solidFill>
                  <a:srgbClr val="000000"/>
                </a:solidFill>
                <a:effectLst/>
              </a:rPr>
              <a:t>Toutes ces universités </a:t>
            </a:r>
            <a:r>
              <a:rPr lang="fr-FR" sz="1600" dirty="0">
                <a:solidFill>
                  <a:srgbClr val="000000"/>
                </a:solidFill>
              </a:rPr>
              <a:t>offrent </a:t>
            </a:r>
            <a:r>
              <a:rPr lang="fr-FR" sz="1600" b="1" u="sng" dirty="0">
                <a:solidFill>
                  <a:srgbClr val="000000"/>
                </a:solidFill>
              </a:rPr>
              <a:t>une licence et master en informatique.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sz="1600" b="0" i="0" dirty="0">
              <a:solidFill>
                <a:srgbClr val="000000"/>
              </a:solidFill>
              <a:effectLst/>
            </a:endParaRPr>
          </a:p>
          <a:p>
            <a:endParaRPr lang="fr-FR" dirty="0"/>
          </a:p>
        </p:txBody>
      </p:sp>
      <p:pic>
        <p:nvPicPr>
          <p:cNvPr id="7170" name="Picture 2" descr="Confinement : les étudiants de l'université de Lille vont passer leurs  examens à distance - France Bleu">
            <a:extLst>
              <a:ext uri="{FF2B5EF4-FFF2-40B4-BE49-F238E27FC236}">
                <a16:creationId xmlns:a16="http://schemas.microsoft.com/office/drawing/2014/main" id="{0FF092A8-728C-3A43-ABCB-88EE3003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01" y="1990412"/>
            <a:ext cx="5731150" cy="34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4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9A958-83BF-FFD3-6FBF-EAB83B240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CF69E36-6ADB-BE0F-AD0C-7C1A423B4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99DD9C-CE8B-1C70-7910-BB7048CFD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D0533D8-DB7F-8BCD-A85F-6B91B5F89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40DB1C44-E784-9614-1DAE-5D3621D7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C12D78C-88BA-1DE9-9A48-E00241ABC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ccueil - Lycée français du Caire">
            <a:extLst>
              <a:ext uri="{FF2B5EF4-FFF2-40B4-BE49-F238E27FC236}">
                <a16:creationId xmlns:a16="http://schemas.microsoft.com/office/drawing/2014/main" id="{35377BB5-E236-AEA4-E52C-72B1DC1A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" y="189761"/>
            <a:ext cx="1822182" cy="4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E62B00-78A9-B2EF-9DC9-EC63C42A72E5}"/>
              </a:ext>
            </a:extLst>
          </p:cNvPr>
          <p:cNvSpPr txBox="1"/>
          <p:nvPr/>
        </p:nvSpPr>
        <p:spPr>
          <a:xfrm>
            <a:off x="303234" y="1666556"/>
            <a:ext cx="6607676" cy="319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En Egypte:</a:t>
            </a:r>
          </a:p>
          <a:p>
            <a:pPr algn="just"/>
            <a:endParaRPr lang="fr-FR" dirty="0"/>
          </a:p>
          <a:p>
            <a:pPr algn="just"/>
            <a:r>
              <a:rPr lang="fr-FR" sz="1600" dirty="0"/>
              <a:t>Plusieurs universités offrent une licence de quatre ans en informatique comme l’Université du Caire, Ain Chams.</a:t>
            </a:r>
          </a:p>
          <a:p>
            <a:pPr algn="just"/>
            <a:endParaRPr lang="fr-FR" sz="1600" dirty="0"/>
          </a:p>
          <a:p>
            <a:pPr algn="just">
              <a:lnSpc>
                <a:spcPct val="150000"/>
              </a:lnSpc>
            </a:pPr>
            <a:r>
              <a:rPr lang="fr-FR" sz="1600" dirty="0"/>
              <a:t>Mais notamment </a:t>
            </a:r>
            <a:r>
              <a:rPr lang="fr-FR" sz="1600" b="1" i="1" u="sng" dirty="0"/>
              <a:t>l’Université Française d’Egypte (UFE) </a:t>
            </a:r>
            <a:r>
              <a:rPr lang="fr-FR" sz="1600" dirty="0"/>
              <a:t>qui a récemment ouvert le département d’Intelligence Artificielle et codage intégré (Embedded </a:t>
            </a:r>
            <a:r>
              <a:rPr lang="fr-FR" sz="1600" dirty="0" err="1"/>
              <a:t>coding</a:t>
            </a:r>
            <a:r>
              <a:rPr lang="fr-FR" sz="1600" dirty="0"/>
              <a:t>). L’UFE est en collaboration avec </a:t>
            </a:r>
            <a:r>
              <a:rPr lang="fr-FR" sz="1600" b="1" i="1" u="sng" dirty="0"/>
              <a:t>l’Université de Technologie de Compiègne (UTC) </a:t>
            </a:r>
            <a:r>
              <a:rPr lang="fr-FR" sz="1600" dirty="0"/>
              <a:t>offrant aux étudiant </a:t>
            </a:r>
            <a:r>
              <a:rPr lang="fr-FR" sz="1600" b="1" dirty="0"/>
              <a:t>une licence française et égyptienne, de plus un master</a:t>
            </a:r>
            <a:r>
              <a:rPr lang="fr-FR" sz="1600" dirty="0"/>
              <a:t> de l’UTC après avoir complété cinq années d’études.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860AA0-71AE-BF4C-442A-C41AB3CF7B40}"/>
              </a:ext>
            </a:extLst>
          </p:cNvPr>
          <p:cNvSpPr txBox="1"/>
          <p:nvPr/>
        </p:nvSpPr>
        <p:spPr>
          <a:xfrm>
            <a:off x="3705377" y="912940"/>
            <a:ext cx="486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Quelles sont les universités intéressées par la NSI</a:t>
            </a:r>
          </a:p>
        </p:txBody>
      </p:sp>
      <p:pic>
        <p:nvPicPr>
          <p:cNvPr id="6146" name="Picture 2" descr="Photo">
            <a:extLst>
              <a:ext uri="{FF2B5EF4-FFF2-40B4-BE49-F238E27FC236}">
                <a16:creationId xmlns:a16="http://schemas.microsoft.com/office/drawing/2014/main" id="{B4EF54FC-9345-6585-4AB6-FEF115AF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10" y="1866432"/>
            <a:ext cx="4436356" cy="33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0E4CCD-3A73-19B3-B339-6CBD71D16E93}"/>
              </a:ext>
            </a:extLst>
          </p:cNvPr>
          <p:cNvSpPr txBox="1"/>
          <p:nvPr/>
        </p:nvSpPr>
        <p:spPr>
          <a:xfrm>
            <a:off x="8967511" y="5304878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Campus de l’UFE.</a:t>
            </a:r>
          </a:p>
        </p:txBody>
      </p:sp>
    </p:spTree>
    <p:extLst>
      <p:ext uri="{BB962C8B-B14F-4D97-AF65-F5344CB8AC3E}">
        <p14:creationId xmlns:p14="http://schemas.microsoft.com/office/powerpoint/2010/main" val="290167645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722</Words>
  <Application>Microsoft Office PowerPoint</Application>
  <PresentationFormat>Grand écran</PresentationFormat>
  <Paragraphs>87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basem chikiban</dc:creator>
  <cp:lastModifiedBy>Marie PLASSE</cp:lastModifiedBy>
  <cp:revision>54</cp:revision>
  <dcterms:created xsi:type="dcterms:W3CDTF">2022-10-06T08:42:15Z</dcterms:created>
  <dcterms:modified xsi:type="dcterms:W3CDTF">2024-02-22T08:35:35Z</dcterms:modified>
</cp:coreProperties>
</file>